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45" r:id="rId2"/>
    <p:sldId id="496" r:id="rId3"/>
    <p:sldId id="495" r:id="rId4"/>
    <p:sldId id="494" r:id="rId5"/>
    <p:sldId id="497" r:id="rId6"/>
    <p:sldId id="498" r:id="rId7"/>
    <p:sldId id="492" r:id="rId8"/>
    <p:sldId id="491" r:id="rId9"/>
    <p:sldId id="493" r:id="rId10"/>
    <p:sldId id="499" r:id="rId11"/>
    <p:sldId id="502" r:id="rId12"/>
    <p:sldId id="500" r:id="rId13"/>
    <p:sldId id="501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van J See (RIT Student)" initials="EJS(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921A"/>
    <a:srgbClr val="0079C1"/>
    <a:srgbClr val="0079BF"/>
    <a:srgbClr val="89E39E"/>
    <a:srgbClr val="A85400"/>
    <a:srgbClr val="864300"/>
    <a:srgbClr val="FC8D32"/>
    <a:srgbClr val="E95E27"/>
    <a:srgbClr val="F66422"/>
    <a:srgbClr val="AD5E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5" autoAdjust="0"/>
    <p:restoredTop sz="92185" autoAdjust="0"/>
  </p:normalViewPr>
  <p:slideViewPr>
    <p:cSldViewPr>
      <p:cViewPr varScale="1">
        <p:scale>
          <a:sx n="87" d="100"/>
          <a:sy n="87" d="100"/>
        </p:scale>
        <p:origin x="485" y="62"/>
      </p:cViewPr>
      <p:guideLst>
        <p:guide orient="horz" pos="2208"/>
        <p:guide pos="2880"/>
        <p:guide orient="horz" pos="2160"/>
      </p:guideLst>
    </p:cSldViewPr>
  </p:slideViewPr>
  <p:outlineViewPr>
    <p:cViewPr>
      <p:scale>
        <a:sx n="33" d="100"/>
        <a:sy n="33" d="100"/>
      </p:scale>
      <p:origin x="0" y="21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notesViewPr>
    <p:cSldViewPr>
      <p:cViewPr varScale="1">
        <p:scale>
          <a:sx n="51" d="100"/>
          <a:sy n="51" d="100"/>
        </p:scale>
        <p:origin x="2850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DFB6F51-CC1E-4793-8E20-B966C5200674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5C21D2F-A2B6-496E-8F0D-73DA20DF0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593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DAAC9B3-27BD-4FE2-A936-46C0C6C9854B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353D433-6E0E-4A36-846F-D241CA1B0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89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Put current work slide (video of metal casting and picture of </a:t>
            </a:r>
            <a:r>
              <a:rPr lang="en-US" dirty="0" err="1"/>
              <a:t>hydroperm</a:t>
            </a:r>
            <a:r>
              <a:rPr lang="en-US" dirty="0"/>
              <a:t> molds)</a:t>
            </a:r>
          </a:p>
          <a:p>
            <a:pPr marL="228600" indent="-228600">
              <a:buAutoNum type="arabicPeriod"/>
            </a:pPr>
            <a:r>
              <a:rPr lang="en-US" dirty="0"/>
              <a:t>2. Enlarge slide numbers</a:t>
            </a:r>
          </a:p>
          <a:p>
            <a:pPr marL="228600" indent="-228600">
              <a:buAutoNum type="arabicPeriod"/>
            </a:pPr>
            <a:r>
              <a:rPr lang="en-US" dirty="0"/>
              <a:t>3. Mention metals earlier on</a:t>
            </a:r>
          </a:p>
          <a:p>
            <a:pPr marL="228600" indent="-228600">
              <a:buAutoNum type="arabicPeriod"/>
            </a:pPr>
            <a:r>
              <a:rPr lang="en-US" dirty="0"/>
              <a:t>4. Add slide on rotor and stator overview</a:t>
            </a:r>
          </a:p>
          <a:p>
            <a:pPr marL="228600" indent="-228600">
              <a:buAutoNum type="arabicPeriod"/>
            </a:pPr>
            <a:r>
              <a:rPr lang="en-US" dirty="0"/>
              <a:t>5. Condense intro </a:t>
            </a:r>
          </a:p>
          <a:p>
            <a:pPr marL="228600" indent="-228600">
              <a:buAutoNum type="arabicPeriod"/>
            </a:pPr>
            <a:r>
              <a:rPr lang="en-US" dirty="0"/>
              <a:t>6. Gearbox explosion video</a:t>
            </a:r>
          </a:p>
          <a:p>
            <a:pPr marL="228600" indent="-228600">
              <a:buAutoNum type="arabicPeriod"/>
            </a:pPr>
            <a:r>
              <a:rPr lang="en-US" dirty="0"/>
              <a:t>7. Put videos casting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46811-17DA-9941-B072-0FDD734050A4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7896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1112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5060EE80-E14E-483E-8637-5B94BA91C8E2}" type="datetime1">
              <a:rPr lang="en-US" smtClean="0"/>
              <a:pPr/>
              <a:t>8/4/2021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492875"/>
            <a:ext cx="4724400" cy="387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University of Colorado Boulder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24800" y="64928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Slide </a:t>
            </a:r>
            <a:fld id="{AD8DB9EC-E45D-4AD0-BD18-4A92FB83E73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79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910556" y="2413687"/>
            <a:ext cx="6233444" cy="1096282"/>
          </a:xfrm>
          <a:solidFill>
            <a:srgbClr val="0079C1"/>
          </a:solidFill>
        </p:spPr>
        <p:txBody>
          <a:bodyPr lIns="182880" tIns="0" rIns="182880" bIns="0" anchor="ctr" anchorCtr="0">
            <a:noAutofit/>
          </a:bodyPr>
          <a:lstStyle>
            <a:lvl1pPr marL="0" indent="0" algn="l">
              <a:defRPr sz="3000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2909888" y="3622557"/>
            <a:ext cx="4352925" cy="1282700"/>
          </a:xfrm>
          <a:solidFill>
            <a:srgbClr val="0079C1"/>
          </a:solidFill>
        </p:spPr>
        <p:txBody>
          <a:bodyPr lIns="182880" tIns="0" rIns="18288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  <a:p>
            <a:pPr lvl="0"/>
            <a:r>
              <a:rPr lang="en-US" dirty="0"/>
              <a:t>Venue or Organization</a:t>
            </a:r>
          </a:p>
          <a:p>
            <a:pPr lvl="0"/>
            <a:r>
              <a:rPr lang="en-US" dirty="0"/>
              <a:t>Date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69360B-B73A-439B-96E5-900EE20773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9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5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498669"/>
            <a:ext cx="9144000" cy="359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400" y="6477000"/>
            <a:ext cx="1112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5060EE80-E14E-483E-8637-5B94BA91C8E2}" type="datetime1">
              <a:rPr lang="en-US" smtClean="0"/>
              <a:pPr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492875"/>
            <a:ext cx="3886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University of Colorado Boulder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4928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Slide </a:t>
            </a:r>
            <a:fld id="{AD8DB9EC-E45D-4AD0-BD18-4A92FB83E73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50" name="Picture 2" descr="C:\Users\Brandon\Documents\Grad School\Presentations\Research Prelim\logo.tiff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31" y="6479144"/>
            <a:ext cx="869731" cy="41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786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0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2A2970-5D36-4AD8-BBF2-A43A4987B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9077" y="2339857"/>
            <a:ext cx="6385844" cy="1282700"/>
          </a:xfrm>
          <a:noFill/>
        </p:spPr>
        <p:txBody>
          <a:bodyPr tIns="0" anchor="ctr" anchorCtr="0"/>
          <a:lstStyle/>
          <a:p>
            <a:pPr algn="ctr"/>
            <a:r>
              <a:rPr lang="en-US" sz="2800" b="1" dirty="0">
                <a:solidFill>
                  <a:schemeClr val="bg2"/>
                </a:solidFill>
                <a:latin typeface="Book Antiqua" panose="02040602050305030304" pitchFamily="18" charset="0"/>
              </a:rPr>
              <a:t>Inertial Focusing for </a:t>
            </a:r>
            <a:r>
              <a:rPr lang="en-US" sz="2800" dirty="0">
                <a:solidFill>
                  <a:schemeClr val="bg2"/>
                </a:solidFill>
                <a:latin typeface="Book Antiqua" panose="02040602050305030304" pitchFamily="18" charset="0"/>
              </a:rPr>
              <a:t>Thermal Micro-Pumps</a:t>
            </a:r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395537" y="3622557"/>
            <a:ext cx="4352925" cy="1282700"/>
          </a:xfrm>
          <a:noFill/>
        </p:spPr>
        <p:txBody>
          <a:bodyPr>
            <a:normAutofit fontScale="92500" lnSpcReduction="20000"/>
          </a:bodyPr>
          <a:lstStyle/>
          <a:p>
            <a:pPr lvl="0" algn="ctr"/>
            <a:endParaRPr lang="en-US" sz="2400" b="1" dirty="0"/>
          </a:p>
          <a:p>
            <a:pPr lvl="0" algn="ctr"/>
            <a:r>
              <a:rPr lang="en-US" sz="2400" b="1" dirty="0"/>
              <a:t>Shiv Srivastava</a:t>
            </a:r>
          </a:p>
          <a:p>
            <a:pPr lvl="0" algn="ctr"/>
            <a:r>
              <a:rPr lang="en-US" dirty="0"/>
              <a:t>University of Colorado at Boulder</a:t>
            </a:r>
          </a:p>
          <a:p>
            <a:pPr lvl="0" algn="ctr"/>
            <a:r>
              <a:rPr lang="en-US" dirty="0"/>
              <a:t>Advisors: Brandon Hayes and Robert </a:t>
            </a:r>
            <a:r>
              <a:rPr lang="en-US" dirty="0" err="1"/>
              <a:t>MacCurdy</a:t>
            </a:r>
            <a:endParaRPr lang="en-US" dirty="0"/>
          </a:p>
          <a:p>
            <a:pPr algn="ctr"/>
            <a:endParaRPr lang="en-US" dirty="0"/>
          </a:p>
        </p:txBody>
      </p:sp>
      <p:pic>
        <p:nvPicPr>
          <p:cNvPr id="1026" name="Picture 2" descr="C:\Users\Brandon\Documents\Grad School\Presentations\Research Prelim\logo.tif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91553" cy="940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75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0EE80-E14E-483E-8637-5B94BA91C8E2}" type="datetime1">
              <a:rPr lang="en-US" smtClean="0"/>
              <a:pPr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University of Colorado Boulder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AD8DB9EC-E45D-4AD0-BD18-4A92FB83E73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itle 15">
            <a:extLst>
              <a:ext uri="{FF2B5EF4-FFF2-40B4-BE49-F238E27FC236}">
                <a16:creationId xmlns:a16="http://schemas.microsoft.com/office/drawing/2014/main" id="{E827E6FD-FB29-448D-8010-FF6DC4F650D3}"/>
              </a:ext>
            </a:extLst>
          </p:cNvPr>
          <p:cNvSpPr txBox="1">
            <a:spLocks/>
          </p:cNvSpPr>
          <p:nvPr/>
        </p:nvSpPr>
        <p:spPr>
          <a:xfrm>
            <a:off x="0" y="-632"/>
            <a:ext cx="9144000" cy="610232"/>
          </a:xfrm>
          <a:prstGeom prst="rect">
            <a:avLst/>
          </a:prstGeom>
          <a:solidFill>
            <a:srgbClr val="0079C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762000"/>
            <a:ext cx="9144000" cy="5410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138" y="609600"/>
            <a:ext cx="9144000" cy="5410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en-US" sz="2400" b="1" dirty="0"/>
          </a:p>
          <a:p>
            <a:endParaRPr lang="en-US" sz="2400" dirty="0"/>
          </a:p>
          <a:p>
            <a:endParaRPr lang="en-US" sz="2400" b="1" dirty="0"/>
          </a:p>
          <a:p>
            <a:pPr lvl="1"/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3F2554-97EC-4945-A413-FF44EC79861B}"/>
              </a:ext>
            </a:extLst>
          </p:cNvPr>
          <p:cNvSpPr txBox="1"/>
          <p:nvPr/>
        </p:nvSpPr>
        <p:spPr>
          <a:xfrm>
            <a:off x="152400" y="838200"/>
            <a:ext cx="8839200" cy="3124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172B40"/>
                </a:solidFill>
                <a:effectLst/>
                <a:latin typeface="Nunito"/>
              </a:rPr>
              <a:t>Microfluidics definition: microfluidics is the study and manipulation of fluid flow at the sub millimeter scale.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172B40"/>
                </a:solidFill>
                <a:latin typeface="Nunito"/>
              </a:rPr>
              <a:t>Inertial Focusing: Inertial focusing is a phenomenon where suspended particles migrate across streamlines and focus at well-defined equilibrium points of the cross section. There is a necessity of large velocity gradients to influence particles and fluids while a laminar flow is maintained.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0" name="Picture 9" descr="Chart&#10;&#10;Description automatically generated">
            <a:extLst>
              <a:ext uri="{FF2B5EF4-FFF2-40B4-BE49-F238E27FC236}">
                <a16:creationId xmlns:a16="http://schemas.microsoft.com/office/drawing/2014/main" id="{4C12B98B-F1C4-4559-AACE-9EDDFA342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581400"/>
            <a:ext cx="7010400" cy="283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4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0EE80-E14E-483E-8637-5B94BA91C8E2}" type="datetime1">
              <a:rPr lang="en-US" smtClean="0"/>
              <a:pPr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University of Colorado Boulder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AD8DB9EC-E45D-4AD0-BD18-4A92FB83E73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itle 15">
            <a:extLst>
              <a:ext uri="{FF2B5EF4-FFF2-40B4-BE49-F238E27FC236}">
                <a16:creationId xmlns:a16="http://schemas.microsoft.com/office/drawing/2014/main" id="{E827E6FD-FB29-448D-8010-FF6DC4F650D3}"/>
              </a:ext>
            </a:extLst>
          </p:cNvPr>
          <p:cNvSpPr txBox="1">
            <a:spLocks/>
          </p:cNvSpPr>
          <p:nvPr/>
        </p:nvSpPr>
        <p:spPr>
          <a:xfrm>
            <a:off x="0" y="-632"/>
            <a:ext cx="9144000" cy="610232"/>
          </a:xfrm>
          <a:prstGeom prst="rect">
            <a:avLst/>
          </a:prstGeom>
          <a:solidFill>
            <a:srgbClr val="0079C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bg1"/>
                </a:solidFill>
              </a:rPr>
              <a:t>Motivation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138" y="609600"/>
            <a:ext cx="9144000" cy="30480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en-US" sz="2400" b="1" dirty="0"/>
          </a:p>
          <a:p>
            <a:endParaRPr lang="en-US" sz="2400" dirty="0"/>
          </a:p>
          <a:p>
            <a:endParaRPr lang="en-US" sz="2400" b="1" dirty="0"/>
          </a:p>
          <a:p>
            <a:pPr lvl="1"/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1D9D05-9D91-4330-B232-D18A5D8729C3}"/>
              </a:ext>
            </a:extLst>
          </p:cNvPr>
          <p:cNvSpPr txBox="1"/>
          <p:nvPr/>
        </p:nvSpPr>
        <p:spPr>
          <a:xfrm>
            <a:off x="13138" y="609600"/>
            <a:ext cx="9117724" cy="28956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Why do we care about </a:t>
            </a:r>
            <a:r>
              <a:rPr lang="en-US" sz="2400" b="1" dirty="0"/>
              <a:t>this project</a:t>
            </a:r>
            <a:r>
              <a:rPr lang="en-US" sz="2400" b="1" dirty="0">
                <a:solidFill>
                  <a:schemeClr val="tx1"/>
                </a:solidFill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Lab on a chip technology is a promising application of microfluidics.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Inertial Focusing can be used for cell sorting an</a:t>
            </a:r>
            <a:r>
              <a:rPr lang="en-US" sz="2400" b="1" dirty="0"/>
              <a:t>d filtration systems on the micrometer scale.</a:t>
            </a:r>
            <a:endParaRPr lang="en-US" sz="2400" b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5" name="Picture 14" descr="Diagram, engineering drawing&#10;&#10;Description automatically generated">
            <a:extLst>
              <a:ext uri="{FF2B5EF4-FFF2-40B4-BE49-F238E27FC236}">
                <a16:creationId xmlns:a16="http://schemas.microsoft.com/office/drawing/2014/main" id="{B0D34172-BE0E-4EE5-8E1B-2FED5DD25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163" y="2565279"/>
            <a:ext cx="4257674" cy="368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29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0EE80-E14E-483E-8637-5B94BA91C8E2}" type="datetime1">
              <a:rPr lang="en-US" smtClean="0"/>
              <a:pPr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University of Colorado Boulder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AD8DB9EC-E45D-4AD0-BD18-4A92FB83E73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762000"/>
            <a:ext cx="9144000" cy="5410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496F2F-0F13-4E57-96EC-90A5E5421CFA}"/>
              </a:ext>
            </a:extLst>
          </p:cNvPr>
          <p:cNvSpPr txBox="1"/>
          <p:nvPr/>
        </p:nvSpPr>
        <p:spPr>
          <a:xfrm>
            <a:off x="13138" y="0"/>
            <a:ext cx="9054662" cy="68579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rtlCol="0">
            <a:norm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Process over the Summer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38FAC8-35DD-4178-BD57-7E19F7357D4A}"/>
              </a:ext>
            </a:extLst>
          </p:cNvPr>
          <p:cNvSpPr txBox="1"/>
          <p:nvPr/>
        </p:nvSpPr>
        <p:spPr>
          <a:xfrm>
            <a:off x="13138" y="76201"/>
            <a:ext cx="9117724" cy="609599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7B7348-F78B-4D51-8721-BD8581CC6DB6}"/>
              </a:ext>
            </a:extLst>
          </p:cNvPr>
          <p:cNvSpPr txBox="1"/>
          <p:nvPr/>
        </p:nvSpPr>
        <p:spPr>
          <a:xfrm>
            <a:off x="76200" y="838200"/>
            <a:ext cx="8991600" cy="2743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Manufacture high power resistors on ITO glass.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Fabricate microfluidic devices using the resistor as a heat source and incorporate a reservoir and channel.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Find correct voltage setting to test the working of the device and attempt to create laminar flows within the channel in order to observe Inertial focusing.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4" name="Picture 13" descr="A picture containing ground&#10;&#10;Description automatically generated">
            <a:extLst>
              <a:ext uri="{FF2B5EF4-FFF2-40B4-BE49-F238E27FC236}">
                <a16:creationId xmlns:a16="http://schemas.microsoft.com/office/drawing/2014/main" id="{E1CC1E95-069A-45E1-B3A3-B00D183A9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254619"/>
            <a:ext cx="4343400" cy="29527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91AE750-7EDE-4620-B2AA-B0347C7B0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29225" y="2597395"/>
            <a:ext cx="2952749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79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0EE80-E14E-483E-8637-5B94BA91C8E2}" type="datetime1">
              <a:rPr lang="en-US" smtClean="0"/>
              <a:pPr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University of Colorado Boulder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AD8DB9EC-E45D-4AD0-BD18-4A92FB83E73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itle 15">
            <a:extLst>
              <a:ext uri="{FF2B5EF4-FFF2-40B4-BE49-F238E27FC236}">
                <a16:creationId xmlns:a16="http://schemas.microsoft.com/office/drawing/2014/main" id="{E827E6FD-FB29-448D-8010-FF6DC4F650D3}"/>
              </a:ext>
            </a:extLst>
          </p:cNvPr>
          <p:cNvSpPr txBox="1">
            <a:spLocks/>
          </p:cNvSpPr>
          <p:nvPr/>
        </p:nvSpPr>
        <p:spPr>
          <a:xfrm>
            <a:off x="0" y="-632"/>
            <a:ext cx="9144000" cy="610232"/>
          </a:xfrm>
          <a:prstGeom prst="rect">
            <a:avLst/>
          </a:prstGeom>
          <a:solidFill>
            <a:srgbClr val="0079C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bg1"/>
                </a:solidFill>
              </a:rPr>
              <a:t>Bubble Test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C91EA8-A0E5-4710-90DC-524173417DB5}"/>
              </a:ext>
            </a:extLst>
          </p:cNvPr>
          <p:cNvSpPr txBox="1"/>
          <p:nvPr/>
        </p:nvSpPr>
        <p:spPr>
          <a:xfrm>
            <a:off x="0" y="685800"/>
            <a:ext cx="8991600" cy="18288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The bubble test is the first test carried out to observe the working of the resistor. The bubble is viewed under a high-speed camera and the voltage at which peak bubble volume occurs is noted.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BFC39AAF-2046-4721-B1F4-94F532558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64166"/>
            <a:ext cx="4343400" cy="39354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4F9798-C7E5-4AED-9C0A-EF957C559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86" y="2521683"/>
            <a:ext cx="4494628" cy="328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8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0EE80-E14E-483E-8637-5B94BA91C8E2}" type="datetime1">
              <a:rPr lang="en-US" smtClean="0"/>
              <a:pPr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University of Colorado Boulder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AD8DB9EC-E45D-4AD0-BD18-4A92FB83E73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itle 15">
            <a:extLst>
              <a:ext uri="{FF2B5EF4-FFF2-40B4-BE49-F238E27FC236}">
                <a16:creationId xmlns:a16="http://schemas.microsoft.com/office/drawing/2014/main" id="{E827E6FD-FB29-448D-8010-FF6DC4F650D3}"/>
              </a:ext>
            </a:extLst>
          </p:cNvPr>
          <p:cNvSpPr txBox="1">
            <a:spLocks/>
          </p:cNvSpPr>
          <p:nvPr/>
        </p:nvSpPr>
        <p:spPr>
          <a:xfrm>
            <a:off x="0" y="-632"/>
            <a:ext cx="9144000" cy="610232"/>
          </a:xfrm>
          <a:prstGeom prst="rect">
            <a:avLst/>
          </a:prstGeom>
          <a:solidFill>
            <a:srgbClr val="0079C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bg1"/>
                </a:solidFill>
              </a:rPr>
              <a:t>Bubble Expanse and Collapse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762000"/>
            <a:ext cx="9144000" cy="5410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" name="103V, 7 us pulse, 2 Hz - Bubble Test">
            <a:hlinkClick r:id="" action="ppaction://media"/>
            <a:extLst>
              <a:ext uri="{FF2B5EF4-FFF2-40B4-BE49-F238E27FC236}">
                <a16:creationId xmlns:a16="http://schemas.microsoft.com/office/drawing/2014/main" id="{B8DF0399-4D50-45F6-B3DC-DE95BE89C5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904875"/>
            <a:ext cx="807720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1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0EE80-E14E-483E-8637-5B94BA91C8E2}" type="datetime1">
              <a:rPr lang="en-US" smtClean="0"/>
              <a:pPr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University of Colorado Boulder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AD8DB9EC-E45D-4AD0-BD18-4A92FB83E73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itle 15">
            <a:extLst>
              <a:ext uri="{FF2B5EF4-FFF2-40B4-BE49-F238E27FC236}">
                <a16:creationId xmlns:a16="http://schemas.microsoft.com/office/drawing/2014/main" id="{E827E6FD-FB29-448D-8010-FF6DC4F650D3}"/>
              </a:ext>
            </a:extLst>
          </p:cNvPr>
          <p:cNvSpPr txBox="1">
            <a:spLocks/>
          </p:cNvSpPr>
          <p:nvPr/>
        </p:nvSpPr>
        <p:spPr>
          <a:xfrm>
            <a:off x="0" y="-632"/>
            <a:ext cx="9144000" cy="610232"/>
          </a:xfrm>
          <a:prstGeom prst="rect">
            <a:avLst/>
          </a:prstGeom>
          <a:solidFill>
            <a:srgbClr val="0079C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bg1"/>
                </a:solidFill>
              </a:rPr>
              <a:t>Fluorescent Particle Test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762000"/>
            <a:ext cx="9144000" cy="5410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E3ECE2-B728-42FE-8C52-4EEBF3CCBE5C}"/>
              </a:ext>
            </a:extLst>
          </p:cNvPr>
          <p:cNvSpPr txBox="1"/>
          <p:nvPr/>
        </p:nvSpPr>
        <p:spPr>
          <a:xfrm>
            <a:off x="76200" y="762000"/>
            <a:ext cx="8991600" cy="5029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Fluorescent particles are injected into the reservoir and their motion through the channel is observed under blue LED light.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The particle sizes range either between 1 to 5 um or 10 to 15 um.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A single resistor is fired, and the bubble draws the particles into the channel.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A particle tracking software is used to determine the flow properties.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58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0EE80-E14E-483E-8637-5B94BA91C8E2}" type="datetime1">
              <a:rPr lang="en-US" smtClean="0"/>
              <a:pPr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University of Colorado Boulder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AD8DB9EC-E45D-4AD0-BD18-4A92FB83E73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itle 15">
            <a:extLst>
              <a:ext uri="{FF2B5EF4-FFF2-40B4-BE49-F238E27FC236}">
                <a16:creationId xmlns:a16="http://schemas.microsoft.com/office/drawing/2014/main" id="{E827E6FD-FB29-448D-8010-FF6DC4F650D3}"/>
              </a:ext>
            </a:extLst>
          </p:cNvPr>
          <p:cNvSpPr txBox="1">
            <a:spLocks/>
          </p:cNvSpPr>
          <p:nvPr/>
        </p:nvSpPr>
        <p:spPr>
          <a:xfrm>
            <a:off x="0" y="-632"/>
            <a:ext cx="9144000" cy="610232"/>
          </a:xfrm>
          <a:prstGeom prst="rect">
            <a:avLst/>
          </a:prstGeom>
          <a:solidFill>
            <a:srgbClr val="0079C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bg1"/>
                </a:solidFill>
              </a:rPr>
              <a:t>Fluorescent Particle Test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762000"/>
            <a:ext cx="9144000" cy="5410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" name="particle tracking video - 1">
            <a:hlinkClick r:id="" action="ppaction://media"/>
            <a:extLst>
              <a:ext uri="{FF2B5EF4-FFF2-40B4-BE49-F238E27FC236}">
                <a16:creationId xmlns:a16="http://schemas.microsoft.com/office/drawing/2014/main" id="{14F995E2-05C2-4E57-808D-A7D9A29C6D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30275"/>
            <a:ext cx="9144000" cy="50160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0A7DC6-A4B3-4806-8299-2CAB60FAB1D6}"/>
              </a:ext>
            </a:extLst>
          </p:cNvPr>
          <p:cNvSpPr txBox="1"/>
          <p:nvPr/>
        </p:nvSpPr>
        <p:spPr>
          <a:xfrm rot="10595377" flipV="1">
            <a:off x="1939040" y="761894"/>
            <a:ext cx="304800" cy="37874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fontScale="77500" lnSpcReduction="20000"/>
          </a:bodyPr>
          <a:lstStyle/>
          <a:p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B51CD-A6BC-4BB1-BDAE-0B752DC1CF9B}"/>
              </a:ext>
            </a:extLst>
          </p:cNvPr>
          <p:cNvSpPr txBox="1"/>
          <p:nvPr/>
        </p:nvSpPr>
        <p:spPr>
          <a:xfrm>
            <a:off x="198474" y="566638"/>
            <a:ext cx="1752600" cy="31183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(Time in us)</a:t>
            </a:r>
          </a:p>
        </p:txBody>
      </p:sp>
    </p:spTree>
    <p:extLst>
      <p:ext uri="{BB962C8B-B14F-4D97-AF65-F5344CB8AC3E}">
        <p14:creationId xmlns:p14="http://schemas.microsoft.com/office/powerpoint/2010/main" val="390015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0EE80-E14E-483E-8637-5B94BA91C8E2}" type="datetime1">
              <a:rPr lang="en-US" smtClean="0"/>
              <a:pPr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University of Colorado Boulder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AD8DB9EC-E45D-4AD0-BD18-4A92FB83E73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itle 15">
            <a:extLst>
              <a:ext uri="{FF2B5EF4-FFF2-40B4-BE49-F238E27FC236}">
                <a16:creationId xmlns:a16="http://schemas.microsoft.com/office/drawing/2014/main" id="{E827E6FD-FB29-448D-8010-FF6DC4F650D3}"/>
              </a:ext>
            </a:extLst>
          </p:cNvPr>
          <p:cNvSpPr txBox="1">
            <a:spLocks/>
          </p:cNvSpPr>
          <p:nvPr/>
        </p:nvSpPr>
        <p:spPr>
          <a:xfrm>
            <a:off x="0" y="-632"/>
            <a:ext cx="9144000" cy="610232"/>
          </a:xfrm>
          <a:prstGeom prst="rect">
            <a:avLst/>
          </a:prstGeom>
          <a:solidFill>
            <a:srgbClr val="0079C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bg1"/>
                </a:solidFill>
              </a:rPr>
              <a:t>Two-Resistor Test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762000"/>
            <a:ext cx="9144000" cy="5410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F153BB-EB2D-45A3-AA0D-4E550502EA28}"/>
              </a:ext>
            </a:extLst>
          </p:cNvPr>
          <p:cNvSpPr txBox="1"/>
          <p:nvPr/>
        </p:nvSpPr>
        <p:spPr>
          <a:xfrm>
            <a:off x="0" y="685800"/>
            <a:ext cx="9144000" cy="51816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The final test to observe inertial focusing.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Both resistors in the channel fire with a short interval of time in between.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Both bubbles cause a flow through the channel, ideally no net particle motion should be observed.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At the right flow rates and particle size, inertial focusing can be observed.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88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0EE80-E14E-483E-8637-5B94BA91C8E2}" type="datetime1">
              <a:rPr lang="en-US" smtClean="0"/>
              <a:pPr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University of Colorado Boulder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AD8DB9EC-E45D-4AD0-BD18-4A92FB83E73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itle 15">
            <a:extLst>
              <a:ext uri="{FF2B5EF4-FFF2-40B4-BE49-F238E27FC236}">
                <a16:creationId xmlns:a16="http://schemas.microsoft.com/office/drawing/2014/main" id="{E827E6FD-FB29-448D-8010-FF6DC4F650D3}"/>
              </a:ext>
            </a:extLst>
          </p:cNvPr>
          <p:cNvSpPr txBox="1">
            <a:spLocks/>
          </p:cNvSpPr>
          <p:nvPr/>
        </p:nvSpPr>
        <p:spPr>
          <a:xfrm>
            <a:off x="0" y="-632"/>
            <a:ext cx="9144000" cy="610232"/>
          </a:xfrm>
          <a:prstGeom prst="rect">
            <a:avLst/>
          </a:prstGeom>
          <a:solidFill>
            <a:srgbClr val="0079C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bg1"/>
                </a:solidFill>
              </a:rPr>
              <a:t>Two-Resistor Test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23446" y="857250"/>
            <a:ext cx="9144000" cy="5410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8" name="50 Hz 2 resistor video - 1">
            <a:hlinkClick r:id="" action="ppaction://media"/>
            <a:extLst>
              <a:ext uri="{FF2B5EF4-FFF2-40B4-BE49-F238E27FC236}">
                <a16:creationId xmlns:a16="http://schemas.microsoft.com/office/drawing/2014/main" id="{6C7FDB29-0584-4EC2-80C9-F71BC78F2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000" y="990600"/>
            <a:ext cx="8382000" cy="50101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C52069-EDB8-49A6-BE66-11EA8C903BF6}"/>
              </a:ext>
            </a:extLst>
          </p:cNvPr>
          <p:cNvSpPr txBox="1"/>
          <p:nvPr/>
        </p:nvSpPr>
        <p:spPr>
          <a:xfrm>
            <a:off x="685800" y="674687"/>
            <a:ext cx="1676400" cy="32067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fontScale="62500" lnSpcReduction="20000"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(Time in us)</a:t>
            </a:r>
          </a:p>
        </p:txBody>
      </p:sp>
    </p:spTree>
    <p:extLst>
      <p:ext uri="{BB962C8B-B14F-4D97-AF65-F5344CB8AC3E}">
        <p14:creationId xmlns:p14="http://schemas.microsoft.com/office/powerpoint/2010/main" val="392206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0EE80-E14E-483E-8637-5B94BA91C8E2}" type="datetime1">
              <a:rPr lang="en-US" smtClean="0"/>
              <a:pPr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University of Colorado Boulder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AD8DB9EC-E45D-4AD0-BD18-4A92FB83E73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itle 15">
            <a:extLst>
              <a:ext uri="{FF2B5EF4-FFF2-40B4-BE49-F238E27FC236}">
                <a16:creationId xmlns:a16="http://schemas.microsoft.com/office/drawing/2014/main" id="{E827E6FD-FB29-448D-8010-FF6DC4F650D3}"/>
              </a:ext>
            </a:extLst>
          </p:cNvPr>
          <p:cNvSpPr txBox="1">
            <a:spLocks/>
          </p:cNvSpPr>
          <p:nvPr/>
        </p:nvSpPr>
        <p:spPr>
          <a:xfrm>
            <a:off x="0" y="-632"/>
            <a:ext cx="9144000" cy="610232"/>
          </a:xfrm>
          <a:prstGeom prst="rect">
            <a:avLst/>
          </a:prstGeom>
          <a:solidFill>
            <a:srgbClr val="0079C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bg1"/>
                </a:solidFill>
              </a:rPr>
              <a:t>Future Research and Challenges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762000"/>
            <a:ext cx="9144000" cy="5410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138" y="609600"/>
            <a:ext cx="9144000" cy="5410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457200" indent="-457200">
              <a:buFont typeface="+mj-lt"/>
              <a:buAutoNum type="arabicPeriod"/>
            </a:pPr>
            <a:endParaRPr lang="en-US" sz="2400" b="1" dirty="0"/>
          </a:p>
          <a:p>
            <a:endParaRPr lang="en-US" sz="2400" b="1" dirty="0"/>
          </a:p>
          <a:p>
            <a:pPr lvl="1"/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30A283-F1D6-4DC2-8117-B61CAE422BE1}"/>
              </a:ext>
            </a:extLst>
          </p:cNvPr>
          <p:cNvSpPr txBox="1"/>
          <p:nvPr/>
        </p:nvSpPr>
        <p:spPr>
          <a:xfrm>
            <a:off x="13138" y="762000"/>
            <a:ext cx="9054662" cy="3124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In order to observe inertial focusing, the particle size must not be too small as compared to the channel length. New particles and channel sizes could be tested.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The most common problem that occurred during the particle tests was that the particles would settle to the bottom and stick to the glass. </a:t>
            </a:r>
            <a:r>
              <a:rPr lang="en-US" sz="2400" b="1" dirty="0"/>
              <a:t>Neutrally buoyant</a:t>
            </a:r>
            <a:r>
              <a:rPr lang="en-US" sz="2400" b="1" dirty="0">
                <a:solidFill>
                  <a:schemeClr val="tx1"/>
                </a:solidFill>
              </a:rPr>
              <a:t> particles could be tested.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Different shapes of channels could be used.</a:t>
            </a:r>
            <a:endParaRPr lang="en-US" sz="2400" b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D1DC138C-DD40-42D6-8FF7-0B6C414225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753" y="3810000"/>
            <a:ext cx="3875432" cy="26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1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0EE80-E14E-483E-8637-5B94BA91C8E2}" type="datetime1">
              <a:rPr lang="en-US" smtClean="0"/>
              <a:pPr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University of Colorado Boulder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AD8DB9EC-E45D-4AD0-BD18-4A92FB83E73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Title 15">
            <a:extLst>
              <a:ext uri="{FF2B5EF4-FFF2-40B4-BE49-F238E27FC236}">
                <a16:creationId xmlns:a16="http://schemas.microsoft.com/office/drawing/2014/main" id="{E827E6FD-FB29-448D-8010-FF6DC4F650D3}"/>
              </a:ext>
            </a:extLst>
          </p:cNvPr>
          <p:cNvSpPr txBox="1">
            <a:spLocks/>
          </p:cNvSpPr>
          <p:nvPr/>
        </p:nvSpPr>
        <p:spPr>
          <a:xfrm>
            <a:off x="0" y="-632"/>
            <a:ext cx="9144000" cy="610232"/>
          </a:xfrm>
          <a:prstGeom prst="rect">
            <a:avLst/>
          </a:prstGeom>
          <a:solidFill>
            <a:srgbClr val="0079C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bg1"/>
                </a:solidFill>
              </a:rPr>
              <a:t>Acknowledgements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762000"/>
            <a:ext cx="9144000" cy="5410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138" y="609600"/>
            <a:ext cx="9144000" cy="5410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457200" indent="-457200">
              <a:buFont typeface="+mj-lt"/>
              <a:buAutoNum type="arabicPeriod"/>
            </a:pPr>
            <a:endParaRPr lang="en-US" sz="2400" b="1" dirty="0"/>
          </a:p>
          <a:p>
            <a:endParaRPr lang="en-US" sz="2400" b="1" dirty="0"/>
          </a:p>
          <a:p>
            <a:pPr lvl="1"/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790AF4-7B30-479E-83A1-1B6FBBAEC88B}"/>
              </a:ext>
            </a:extLst>
          </p:cNvPr>
          <p:cNvSpPr txBox="1"/>
          <p:nvPr/>
        </p:nvSpPr>
        <p:spPr>
          <a:xfrm>
            <a:off x="13138" y="685800"/>
            <a:ext cx="9117724" cy="1981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Special thanks to Brandon Hayes, Professor Robert </a:t>
            </a:r>
            <a:r>
              <a:rPr lang="en-US" sz="2400" b="1" dirty="0" err="1">
                <a:solidFill>
                  <a:schemeClr val="tx1"/>
                </a:solidFill>
              </a:rPr>
              <a:t>MacCurdy</a:t>
            </a:r>
            <a:r>
              <a:rPr lang="en-US" sz="2400" b="1" dirty="0">
                <a:solidFill>
                  <a:schemeClr val="tx1"/>
                </a:solidFill>
              </a:rPr>
              <a:t> and the other members of </a:t>
            </a:r>
            <a:r>
              <a:rPr lang="en-US" sz="2400" b="1" dirty="0" err="1">
                <a:solidFill>
                  <a:schemeClr val="tx1"/>
                </a:solidFill>
              </a:rPr>
              <a:t>Maclab</a:t>
            </a:r>
            <a:r>
              <a:rPr lang="en-US" sz="2400" b="1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This project was funded by the Engineering Excellence Fund (EEF).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CEAF4919-0380-4CA0-98FC-E95D3657A9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83" y="2312704"/>
            <a:ext cx="4191000" cy="35733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2972593-C4FD-486B-8DDC-50AF7ACE6293}"/>
              </a:ext>
            </a:extLst>
          </p:cNvPr>
          <p:cNvSpPr txBox="1"/>
          <p:nvPr/>
        </p:nvSpPr>
        <p:spPr>
          <a:xfrm>
            <a:off x="5791200" y="3048000"/>
            <a:ext cx="2743200" cy="22860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A65C363-61A9-46C2-9C3C-639CF6FA0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175" y="2819400"/>
            <a:ext cx="3519756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63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0EE80-E14E-483E-8637-5B94BA91C8E2}" type="datetime1">
              <a:rPr lang="en-US" smtClean="0"/>
              <a:pPr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University of Colorado Boulder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AD8DB9EC-E45D-4AD0-BD18-4A92FB83E73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Title 15">
            <a:extLst>
              <a:ext uri="{FF2B5EF4-FFF2-40B4-BE49-F238E27FC236}">
                <a16:creationId xmlns:a16="http://schemas.microsoft.com/office/drawing/2014/main" id="{E827E6FD-FB29-448D-8010-FF6DC4F650D3}"/>
              </a:ext>
            </a:extLst>
          </p:cNvPr>
          <p:cNvSpPr txBox="1">
            <a:spLocks/>
          </p:cNvSpPr>
          <p:nvPr/>
        </p:nvSpPr>
        <p:spPr>
          <a:xfrm>
            <a:off x="0" y="-632"/>
            <a:ext cx="9144000" cy="610232"/>
          </a:xfrm>
          <a:prstGeom prst="rect">
            <a:avLst/>
          </a:prstGeom>
          <a:solidFill>
            <a:srgbClr val="0079C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762000"/>
            <a:ext cx="9144000" cy="5410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138" y="609600"/>
            <a:ext cx="9144000" cy="5410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457200" indent="-457200">
              <a:buFont typeface="+mj-lt"/>
              <a:buAutoNum type="arabicPeriod"/>
            </a:pPr>
            <a:endParaRPr lang="en-US" sz="2400" b="1" dirty="0"/>
          </a:p>
          <a:p>
            <a:endParaRPr lang="en-US" sz="2400" b="1" dirty="0"/>
          </a:p>
          <a:p>
            <a:pPr lvl="1"/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7D9DD3-2853-4C7C-B0AD-739F5A36FEF5}"/>
              </a:ext>
            </a:extLst>
          </p:cNvPr>
          <p:cNvSpPr txBox="1"/>
          <p:nvPr/>
        </p:nvSpPr>
        <p:spPr>
          <a:xfrm>
            <a:off x="3429000" y="2819400"/>
            <a:ext cx="3429000" cy="16764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Thank You!</a:t>
            </a:r>
          </a:p>
          <a:p>
            <a:r>
              <a:rPr lang="en-US" sz="3200" b="1" dirty="0"/>
              <a:t>Questions?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78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IT TAMFL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TAMFL">
      <a:majorFont>
        <a:latin typeface="Book Antiqu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>
        <a:normAutofit/>
      </a:bodyPr>
      <a:lstStyle>
        <a:defPPr>
          <a:defRPr sz="2800" b="1" dirty="0" smtClean="0">
            <a:solidFill>
              <a:schemeClr val="tx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RIT TAMFL</Template>
  <TotalTime>26256</TotalTime>
  <Words>603</Words>
  <Application>Microsoft Office PowerPoint</Application>
  <PresentationFormat>On-screen Show (4:3)</PresentationFormat>
  <Paragraphs>94</Paragraphs>
  <Slides>13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Book Antiqua</vt:lpstr>
      <vt:lpstr>Calibri</vt:lpstr>
      <vt:lpstr>Nunito</vt:lpstr>
      <vt:lpstr>RIT TAMFL</vt:lpstr>
      <vt:lpstr>Inertial Focusing for Thermal Micro-Pumps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Thesis Title</dc:title>
  <dc:creator>Evan J See (RIT Student)</dc:creator>
  <cp:lastModifiedBy>Shiv</cp:lastModifiedBy>
  <cp:revision>1400</cp:revision>
  <cp:lastPrinted>2012-08-15T07:11:39Z</cp:lastPrinted>
  <dcterms:created xsi:type="dcterms:W3CDTF">2012-08-10T00:50:16Z</dcterms:created>
  <dcterms:modified xsi:type="dcterms:W3CDTF">2021-08-04T20:49:33Z</dcterms:modified>
  <cp:contentStatus/>
</cp:coreProperties>
</file>